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Nuni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regular.fntdata"/><Relationship Id="rId14" Type="http://schemas.openxmlformats.org/officeDocument/2006/relationships/slide" Target="slides/slide9.xml"/><Relationship Id="rId17" Type="http://schemas.openxmlformats.org/officeDocument/2006/relationships/font" Target="fonts/Nunito-italic.fntdata"/><Relationship Id="rId16" Type="http://schemas.openxmlformats.org/officeDocument/2006/relationships/font" Target="fonts/Nuni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Nuni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1c059e1a7f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1c059e1a7f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Who are we?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1c059e1a7f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1c059e1a7f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1c059e1a7f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1c059e1a7f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c059e1a7f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1c059e1a7f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1c059e1a7f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1c059e1a7f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1c059e1a7f_0_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1c059e1a7f_0_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1c059e1a7f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1c059e1a7f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1c059e1a7f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1c059e1a7f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3.png"/><Relationship Id="rId7"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SWVL</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Creativity out of bounds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1825650" y="646625"/>
            <a:ext cx="2892600" cy="68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Comic Sans MS"/>
                <a:ea typeface="Comic Sans MS"/>
                <a:cs typeface="Comic Sans MS"/>
                <a:sym typeface="Comic Sans MS"/>
              </a:rPr>
              <a:t>Ahmed Saed</a:t>
            </a:r>
            <a:endParaRPr>
              <a:latin typeface="Comic Sans MS"/>
              <a:ea typeface="Comic Sans MS"/>
              <a:cs typeface="Comic Sans MS"/>
              <a:sym typeface="Comic Sans MS"/>
            </a:endParaRPr>
          </a:p>
        </p:txBody>
      </p:sp>
      <p:pic>
        <p:nvPicPr>
          <p:cNvPr id="135" name="Google Shape;135;p14"/>
          <p:cNvPicPr preferRelativeResize="0"/>
          <p:nvPr/>
        </p:nvPicPr>
        <p:blipFill>
          <a:blip r:embed="rId3">
            <a:alphaModFix/>
          </a:blip>
          <a:stretch>
            <a:fillRect/>
          </a:stretch>
        </p:blipFill>
        <p:spPr>
          <a:xfrm>
            <a:off x="680025" y="420338"/>
            <a:ext cx="1174925" cy="1174925"/>
          </a:xfrm>
          <a:prstGeom prst="rect">
            <a:avLst/>
          </a:prstGeom>
          <a:noFill/>
          <a:ln>
            <a:noFill/>
          </a:ln>
        </p:spPr>
      </p:pic>
      <p:sp>
        <p:nvSpPr>
          <p:cNvPr id="136" name="Google Shape;136;p14"/>
          <p:cNvSpPr txBox="1"/>
          <p:nvPr>
            <p:ph type="title"/>
          </p:nvPr>
        </p:nvSpPr>
        <p:spPr>
          <a:xfrm>
            <a:off x="1825650" y="2204625"/>
            <a:ext cx="40620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Comic Sans MS"/>
                <a:ea typeface="Comic Sans MS"/>
                <a:cs typeface="Comic Sans MS"/>
                <a:sym typeface="Comic Sans MS"/>
              </a:rPr>
              <a:t>Mohamed Sherbiny</a:t>
            </a:r>
            <a:endParaRPr>
              <a:latin typeface="Comic Sans MS"/>
              <a:ea typeface="Comic Sans MS"/>
              <a:cs typeface="Comic Sans MS"/>
              <a:sym typeface="Comic Sans MS"/>
            </a:endParaRPr>
          </a:p>
        </p:txBody>
      </p:sp>
      <p:sp>
        <p:nvSpPr>
          <p:cNvPr id="137" name="Google Shape;137;p14"/>
          <p:cNvSpPr txBox="1"/>
          <p:nvPr>
            <p:ph type="title"/>
          </p:nvPr>
        </p:nvSpPr>
        <p:spPr>
          <a:xfrm>
            <a:off x="1825650" y="3812800"/>
            <a:ext cx="28926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Comic Sans MS"/>
                <a:ea typeface="Comic Sans MS"/>
                <a:cs typeface="Comic Sans MS"/>
                <a:sym typeface="Comic Sans MS"/>
              </a:rPr>
              <a:t>Mahmoud Kolib</a:t>
            </a:r>
            <a:endParaRPr>
              <a:latin typeface="Comic Sans MS"/>
              <a:ea typeface="Comic Sans MS"/>
              <a:cs typeface="Comic Sans MS"/>
              <a:sym typeface="Comic Sans MS"/>
            </a:endParaRPr>
          </a:p>
        </p:txBody>
      </p:sp>
      <p:sp>
        <p:nvSpPr>
          <p:cNvPr id="138" name="Google Shape;138;p14"/>
          <p:cNvSpPr txBox="1"/>
          <p:nvPr>
            <p:ph type="title"/>
          </p:nvPr>
        </p:nvSpPr>
        <p:spPr>
          <a:xfrm>
            <a:off x="4692475" y="1250013"/>
            <a:ext cx="2892600" cy="954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latin typeface="Comic Sans MS"/>
                <a:ea typeface="Comic Sans MS"/>
                <a:cs typeface="Comic Sans MS"/>
                <a:sym typeface="Comic Sans MS"/>
              </a:rPr>
              <a:t>Adham Essam </a:t>
            </a:r>
            <a:endParaRPr>
              <a:latin typeface="Comic Sans MS"/>
              <a:ea typeface="Comic Sans MS"/>
              <a:cs typeface="Comic Sans MS"/>
              <a:sym typeface="Comic Sans MS"/>
            </a:endParaRPr>
          </a:p>
        </p:txBody>
      </p:sp>
      <p:sp>
        <p:nvSpPr>
          <p:cNvPr id="139" name="Google Shape;139;p14"/>
          <p:cNvSpPr txBox="1"/>
          <p:nvPr>
            <p:ph type="title"/>
          </p:nvPr>
        </p:nvSpPr>
        <p:spPr>
          <a:xfrm>
            <a:off x="4692475" y="2997488"/>
            <a:ext cx="2892600" cy="954600"/>
          </a:xfrm>
          <a:prstGeom prst="rect">
            <a:avLst/>
          </a:prstGeom>
        </p:spPr>
        <p:txBody>
          <a:bodyPr anchorCtr="0" anchor="ctr" bIns="91425" lIns="91425" spcFirstLastPara="1" rIns="91425" wrap="square" tIns="91425">
            <a:normAutofit fontScale="90000"/>
          </a:bodyPr>
          <a:lstStyle/>
          <a:p>
            <a:pPr indent="0" lvl="0" marL="0" rtl="0" algn="r">
              <a:spcBef>
                <a:spcPts val="0"/>
              </a:spcBef>
              <a:spcAft>
                <a:spcPts val="0"/>
              </a:spcAft>
              <a:buNone/>
            </a:pPr>
            <a:r>
              <a:rPr lang="en">
                <a:latin typeface="Comic Sans MS"/>
                <a:ea typeface="Comic Sans MS"/>
                <a:cs typeface="Comic Sans MS"/>
                <a:sym typeface="Comic Sans MS"/>
              </a:rPr>
              <a:t>Mazin Mohamed</a:t>
            </a:r>
            <a:endParaRPr>
              <a:latin typeface="Comic Sans MS"/>
              <a:ea typeface="Comic Sans MS"/>
              <a:cs typeface="Comic Sans MS"/>
              <a:sym typeface="Comic Sans MS"/>
            </a:endParaRPr>
          </a:p>
        </p:txBody>
      </p:sp>
      <p:pic>
        <p:nvPicPr>
          <p:cNvPr id="140" name="Google Shape;140;p14"/>
          <p:cNvPicPr preferRelativeResize="0"/>
          <p:nvPr/>
        </p:nvPicPr>
        <p:blipFill>
          <a:blip r:embed="rId4">
            <a:alphaModFix/>
          </a:blip>
          <a:stretch>
            <a:fillRect/>
          </a:stretch>
        </p:blipFill>
        <p:spPr>
          <a:xfrm>
            <a:off x="7585138" y="1139915"/>
            <a:ext cx="1174800" cy="1174800"/>
          </a:xfrm>
          <a:prstGeom prst="ellipse">
            <a:avLst/>
          </a:prstGeom>
          <a:noFill/>
          <a:ln>
            <a:noFill/>
          </a:ln>
        </p:spPr>
      </p:pic>
      <p:pic>
        <p:nvPicPr>
          <p:cNvPr id="141" name="Google Shape;141;p14"/>
          <p:cNvPicPr preferRelativeResize="0"/>
          <p:nvPr/>
        </p:nvPicPr>
        <p:blipFill rotWithShape="1">
          <a:blip r:embed="rId5">
            <a:alphaModFix/>
          </a:blip>
          <a:srcRect b="19912" l="0" r="0" t="4290"/>
          <a:stretch/>
        </p:blipFill>
        <p:spPr>
          <a:xfrm>
            <a:off x="680026" y="2028528"/>
            <a:ext cx="1116300" cy="1130700"/>
          </a:xfrm>
          <a:prstGeom prst="ellipse">
            <a:avLst/>
          </a:prstGeom>
          <a:noFill/>
          <a:ln>
            <a:noFill/>
          </a:ln>
        </p:spPr>
      </p:pic>
      <p:pic>
        <p:nvPicPr>
          <p:cNvPr id="142" name="Google Shape;142;p14"/>
          <p:cNvPicPr preferRelativeResize="0"/>
          <p:nvPr/>
        </p:nvPicPr>
        <p:blipFill rotWithShape="1">
          <a:blip r:embed="rId6">
            <a:alphaModFix/>
          </a:blip>
          <a:srcRect b="14580" l="12823" r="12487" t="8803"/>
          <a:stretch/>
        </p:blipFill>
        <p:spPr>
          <a:xfrm>
            <a:off x="7585150" y="2872250"/>
            <a:ext cx="1174800" cy="1205100"/>
          </a:xfrm>
          <a:prstGeom prst="ellipse">
            <a:avLst/>
          </a:prstGeom>
          <a:noFill/>
          <a:ln>
            <a:noFill/>
          </a:ln>
        </p:spPr>
      </p:pic>
      <p:pic>
        <p:nvPicPr>
          <p:cNvPr id="143" name="Google Shape;143;p14"/>
          <p:cNvPicPr preferRelativeResize="0"/>
          <p:nvPr/>
        </p:nvPicPr>
        <p:blipFill rotWithShape="1">
          <a:blip r:embed="rId7">
            <a:alphaModFix/>
          </a:blip>
          <a:srcRect b="51762" l="21273" r="20041" t="5087"/>
          <a:stretch/>
        </p:blipFill>
        <p:spPr>
          <a:xfrm>
            <a:off x="680025" y="3592475"/>
            <a:ext cx="1116300" cy="10941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Table of Content</a:t>
            </a:r>
            <a:endParaRPr/>
          </a:p>
        </p:txBody>
      </p:sp>
      <p:sp>
        <p:nvSpPr>
          <p:cNvPr id="149" name="Google Shape;149;p1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SzPts val="2400"/>
              <a:buChar char="●"/>
            </a:pPr>
            <a:r>
              <a:rPr lang="en" sz="2400"/>
              <a:t>What is SWVL?</a:t>
            </a:r>
            <a:endParaRPr sz="2400"/>
          </a:p>
          <a:p>
            <a:pPr indent="-381000" lvl="0" marL="457200" rtl="0" algn="l">
              <a:spcBef>
                <a:spcPts val="0"/>
              </a:spcBef>
              <a:spcAft>
                <a:spcPts val="0"/>
              </a:spcAft>
              <a:buSzPts val="2400"/>
              <a:buChar char="●"/>
            </a:pPr>
            <a:r>
              <a:rPr lang="en" sz="2400"/>
              <a:t>What’s unique about SWVL?</a:t>
            </a:r>
            <a:endParaRPr sz="2400"/>
          </a:p>
          <a:p>
            <a:pPr indent="-381000" lvl="0" marL="457200" rtl="0" algn="l">
              <a:spcBef>
                <a:spcPts val="0"/>
              </a:spcBef>
              <a:spcAft>
                <a:spcPts val="0"/>
              </a:spcAft>
              <a:buSzPts val="2400"/>
              <a:buChar char="●"/>
            </a:pPr>
            <a:r>
              <a:rPr lang="en" sz="2400"/>
              <a:t>How does SWVL operate?</a:t>
            </a:r>
            <a:endParaRPr sz="2400"/>
          </a:p>
          <a:p>
            <a:pPr indent="-381000" lvl="0" marL="457200" rtl="0" algn="l">
              <a:spcBef>
                <a:spcPts val="0"/>
              </a:spcBef>
              <a:spcAft>
                <a:spcPts val="0"/>
              </a:spcAft>
              <a:buSzPts val="2400"/>
              <a:buChar char="●"/>
            </a:pPr>
            <a:r>
              <a:rPr lang="en" sz="2400"/>
              <a:t>Database &amp; Entity Relation Diagram</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SWVL?</a:t>
            </a:r>
            <a:endParaRPr/>
          </a:p>
        </p:txBody>
      </p:sp>
      <p:sp>
        <p:nvSpPr>
          <p:cNvPr id="155" name="Google Shape;155;p16"/>
          <p:cNvSpPr txBox="1"/>
          <p:nvPr>
            <p:ph idx="1" type="body"/>
          </p:nvPr>
        </p:nvSpPr>
        <p:spPr>
          <a:xfrm>
            <a:off x="819150" y="1525375"/>
            <a:ext cx="7505700" cy="2615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Swvl was co-founded in Egypt in April 2017 by Mostafa Kandil. Swvl began developing an app to address traffic congestion in Cairo, but then switched to developing it as a platform for booking cheap bus trips in the city. </a:t>
            </a:r>
            <a:endParaRPr sz="1600"/>
          </a:p>
          <a:p>
            <a:pPr indent="0" lvl="0" marL="0" rtl="0" algn="l">
              <a:spcBef>
                <a:spcPts val="1200"/>
              </a:spcBef>
              <a:spcAft>
                <a:spcPts val="1200"/>
              </a:spcAft>
              <a:buNone/>
            </a:pPr>
            <a:r>
              <a:rPr lang="en" sz="1600"/>
              <a:t>Swvl provides ride-hailing services with a focus on mass transit. The company’s proprietary algorithm uses the passenger’s location and destination to calculate the quickest trip time. The technology also allows for more efficiency than public transportation, which results in lower emissions. (Swvl claims it has prevented over 240 million pounds of carbon emission since inception)</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What’s unique about SWVL?</a:t>
            </a:r>
            <a:endParaRPr/>
          </a:p>
        </p:txBody>
      </p:sp>
      <p:sp>
        <p:nvSpPr>
          <p:cNvPr id="161" name="Google Shape;161;p17"/>
          <p:cNvSpPr txBox="1"/>
          <p:nvPr>
            <p:ph idx="1" type="body"/>
          </p:nvPr>
        </p:nvSpPr>
        <p:spPr>
          <a:xfrm>
            <a:off x="819150" y="1683800"/>
            <a:ext cx="7505700" cy="24480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Picking the most convenient routes SWVL provides users with the most convenient routes for them in terms of time and distance. </a:t>
            </a:r>
            <a:endParaRPr sz="1600"/>
          </a:p>
          <a:p>
            <a:pPr indent="-330200" lvl="0" marL="457200" rtl="0" algn="l">
              <a:spcBef>
                <a:spcPts val="0"/>
              </a:spcBef>
              <a:spcAft>
                <a:spcPts val="0"/>
              </a:spcAft>
              <a:buSzPts val="1600"/>
              <a:buChar char="●"/>
            </a:pPr>
            <a:r>
              <a:rPr lang="en" sz="1600"/>
              <a:t>Easy payment; users pay for SWVL through a simple click on the app.</a:t>
            </a:r>
            <a:endParaRPr sz="1600"/>
          </a:p>
          <a:p>
            <a:pPr indent="-330200" lvl="0" marL="457200" rtl="0" algn="l">
              <a:spcBef>
                <a:spcPts val="0"/>
              </a:spcBef>
              <a:spcAft>
                <a:spcPts val="0"/>
              </a:spcAft>
              <a:buSzPts val="1600"/>
              <a:buChar char="●"/>
            </a:pPr>
            <a:r>
              <a:rPr lang="en" sz="1600"/>
              <a:t>Tracking SWVL bus trips through the app; users can view and track SWVL buses in real-time.</a:t>
            </a:r>
            <a:endParaRPr sz="1600"/>
          </a:p>
          <a:p>
            <a:pPr indent="-330200" lvl="0" marL="457200" rtl="0" algn="l">
              <a:spcBef>
                <a:spcPts val="0"/>
              </a:spcBef>
              <a:spcAft>
                <a:spcPts val="0"/>
              </a:spcAft>
              <a:buSzPts val="1600"/>
              <a:buChar char="●"/>
            </a:pPr>
            <a:r>
              <a:rPr lang="en" sz="1600"/>
              <a:t>High Quality meets Low Prices SWVL  provides comfortable seats and transportation conditions at 50% to 80% cheaper prices than the rest of on-demand services.</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does SWVL operate?</a:t>
            </a:r>
            <a:endParaRPr/>
          </a:p>
        </p:txBody>
      </p:sp>
      <p:sp>
        <p:nvSpPr>
          <p:cNvPr id="167" name="Google Shape;167;p18"/>
          <p:cNvSpPr txBox="1"/>
          <p:nvPr>
            <p:ph idx="1" type="body"/>
          </p:nvPr>
        </p:nvSpPr>
        <p:spPr>
          <a:xfrm>
            <a:off x="819150" y="1600075"/>
            <a:ext cx="7505700" cy="27621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sz="1600"/>
              <a:t>It was important to generate demand with the lowest possible budget. By combining the power of Google Analytics with Big Query, Data Studio and Firebase, the team made intelligent use of digital information to get the very best performance out of every ad.</a:t>
            </a:r>
            <a:endParaRPr sz="1600"/>
          </a:p>
          <a:p>
            <a:pPr indent="0" lvl="0" marL="0" rtl="0" algn="l">
              <a:spcBef>
                <a:spcPts val="1200"/>
              </a:spcBef>
              <a:spcAft>
                <a:spcPts val="0"/>
              </a:spcAft>
              <a:buNone/>
            </a:pPr>
            <a:r>
              <a:rPr lang="en" sz="1600"/>
              <a:t>SWVL segmented the audience by demographic, location and operating system in order to drive the highest conversion rates with the lowest cost. SWVL’s targeting quality then helped the team optimize the cost of in-app actions. </a:t>
            </a:r>
            <a:endParaRPr sz="1600"/>
          </a:p>
          <a:p>
            <a:pPr indent="0" lvl="0" marL="0" rtl="0" algn="l">
              <a:spcBef>
                <a:spcPts val="1200"/>
              </a:spcBef>
              <a:spcAft>
                <a:spcPts val="1200"/>
              </a:spcAft>
              <a:buNone/>
            </a:pPr>
            <a:r>
              <a:rPr lang="en" sz="1600"/>
              <a:t>SWVL’s strategy has enabled the startup to achieve a 90% growth in customer acquisition with higher quality of sales.</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19"/>
          <p:cNvPicPr preferRelativeResize="0"/>
          <p:nvPr/>
        </p:nvPicPr>
        <p:blipFill>
          <a:blip r:embed="rId3">
            <a:alphaModFix/>
          </a:blip>
          <a:stretch>
            <a:fillRect/>
          </a:stretch>
        </p:blipFill>
        <p:spPr>
          <a:xfrm>
            <a:off x="522725" y="213600"/>
            <a:ext cx="8098550" cy="4716301"/>
          </a:xfrm>
          <a:prstGeom prst="rect">
            <a:avLst/>
          </a:prstGeom>
          <a:noFill/>
          <a:ln>
            <a:noFill/>
          </a:ln>
        </p:spPr>
      </p:pic>
      <p:sp>
        <p:nvSpPr>
          <p:cNvPr id="173" name="Google Shape;173;p19"/>
          <p:cNvSpPr txBox="1"/>
          <p:nvPr>
            <p:ph type="title"/>
          </p:nvPr>
        </p:nvSpPr>
        <p:spPr>
          <a:xfrm>
            <a:off x="442425" y="3780875"/>
            <a:ext cx="39105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Entity Relation </a:t>
            </a:r>
            <a:r>
              <a:rPr lang="en"/>
              <a:t>Diagram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0"/>
          <p:cNvSpPr txBox="1"/>
          <p:nvPr>
            <p:ph type="title"/>
          </p:nvPr>
        </p:nvSpPr>
        <p:spPr>
          <a:xfrm>
            <a:off x="1385850" y="1383850"/>
            <a:ext cx="6372300" cy="13797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Thanks </a:t>
            </a:r>
            <a:r>
              <a:rPr lang="en"/>
              <a: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txBox="1"/>
          <p:nvPr>
            <p:ph type="title"/>
          </p:nvPr>
        </p:nvSpPr>
        <p:spPr>
          <a:xfrm>
            <a:off x="4572000" y="1686150"/>
            <a:ext cx="3763200" cy="177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Try Swvl from this link and you</a:t>
            </a:r>
            <a:r>
              <a:rPr lang="en"/>
              <a:t> will </a:t>
            </a:r>
            <a:r>
              <a:rPr lang="en"/>
              <a:t>get 50 L.E. free credit.</a:t>
            </a:r>
            <a:endParaRPr/>
          </a:p>
        </p:txBody>
      </p:sp>
      <p:pic>
        <p:nvPicPr>
          <p:cNvPr id="184" name="Google Shape;184;p21"/>
          <p:cNvPicPr preferRelativeResize="0"/>
          <p:nvPr/>
        </p:nvPicPr>
        <p:blipFill>
          <a:blip r:embed="rId3">
            <a:alphaModFix/>
          </a:blip>
          <a:stretch>
            <a:fillRect/>
          </a:stretch>
        </p:blipFill>
        <p:spPr>
          <a:xfrm>
            <a:off x="536075" y="553788"/>
            <a:ext cx="4035925" cy="4035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